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814ED3-C230-4B88-AE13-ECB855ACAF56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4043B1-13D6-4261-8E49-707109E9A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446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4043B1-13D6-4261-8E49-707109E9AF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34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9444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1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997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457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0630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86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86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16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60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082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230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41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86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09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83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6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77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32705C8-F865-4989-9FE3-C40AE033BF7F}" type="datetimeFigureOut">
              <a:rPr lang="en-US" smtClean="0"/>
              <a:t>30-Dec-18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F207257-17AD-4E76-ABBB-2AE5B74E0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099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Social_engineering_(computer_security)" TargetMode="External"/><Relationship Id="rId3" Type="http://schemas.openxmlformats.org/officeDocument/2006/relationships/hyperlink" Target="https://en.wikipedia.org/wiki/Credit_card" TargetMode="External"/><Relationship Id="rId7" Type="http://schemas.openxmlformats.org/officeDocument/2006/relationships/hyperlink" Target="https://en.wikipedia.org/wiki/Look_and_feel" TargetMode="External"/><Relationship Id="rId2" Type="http://schemas.openxmlformats.org/officeDocument/2006/relationships/hyperlink" Target="https://en.wikipedia.org/wiki/Information_sensitivity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Instant_messaging" TargetMode="External"/><Relationship Id="rId11" Type="http://schemas.openxmlformats.org/officeDocument/2006/relationships/hyperlink" Target="https://en.wikipedia.org/wiki/E-commerce_payment_system" TargetMode="External"/><Relationship Id="rId5" Type="http://schemas.openxmlformats.org/officeDocument/2006/relationships/hyperlink" Target="https://en.wikipedia.org/wiki/Email_spoofing" TargetMode="External"/><Relationship Id="rId10" Type="http://schemas.openxmlformats.org/officeDocument/2006/relationships/hyperlink" Target="https://en.wikipedia.org/wiki/Online_auction" TargetMode="External"/><Relationship Id="rId4" Type="http://schemas.openxmlformats.org/officeDocument/2006/relationships/hyperlink" Target="https://en.wikipedia.org/wiki/Electronic_communication" TargetMode="External"/><Relationship Id="rId9" Type="http://schemas.openxmlformats.org/officeDocument/2006/relationships/hyperlink" Target="https://en.wikipedia.org/wiki/Social_networking_servic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facebook.com/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32608" y="284860"/>
            <a:ext cx="614142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u="sng" dirty="0" smtClean="0">
                <a:solidFill>
                  <a:srgbClr val="FF0000"/>
                </a:solidFill>
                <a:latin typeface="Eras Demi ITC" panose="020B0805030504020804" pitchFamily="34" charset="0"/>
              </a:rPr>
              <a:t>Phishing using SEToolkit</a:t>
            </a:r>
            <a:endParaRPr lang="en-US" sz="4000" u="sng" cap="none" spc="0" dirty="0">
              <a:ln w="0"/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Demi ITC" panose="020B0805030504020804" pitchFamily="34" charset="0"/>
              <a:ea typeface="Cambria Math" panose="020405030504060302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63171" y="1348298"/>
            <a:ext cx="9440213" cy="477053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Author Name</a:t>
            </a: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:- </a:t>
            </a:r>
            <a:r>
              <a:rPr lang="en-US" sz="2400" dirty="0" smtClean="0">
                <a:solidFill>
                  <a:srgbClr val="FF0000"/>
                </a:solidFill>
                <a:latin typeface="Calisto MT" panose="02040603050505030304" pitchFamily="18" charset="0"/>
              </a:rPr>
              <a:t>Shashi Kant</a:t>
            </a:r>
            <a:endParaRPr lang="en-US" dirty="0">
              <a:solidFill>
                <a:srgbClr val="FF0000"/>
              </a:solidFill>
              <a:latin typeface="Calisto MT" panose="02040603050505030304" pitchFamily="18" charset="0"/>
            </a:endParaRPr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Inspired by</a:t>
            </a:r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:- </a:t>
            </a:r>
            <a:r>
              <a:rPr lang="en-US" dirty="0" err="1" smtClean="0"/>
              <a:t>Souvik</a:t>
            </a:r>
            <a:r>
              <a:rPr lang="en-US" dirty="0" smtClean="0"/>
              <a:t> </a:t>
            </a:r>
            <a:r>
              <a:rPr lang="en-US" dirty="0" err="1" smtClean="0"/>
              <a:t>SIr</a:t>
            </a:r>
            <a:endParaRPr lang="en-US" dirty="0" smtClean="0"/>
          </a:p>
          <a:p>
            <a:endParaRPr lang="en-US" dirty="0" smtClean="0"/>
          </a:p>
          <a:p>
            <a:r>
              <a:rPr lang="en-US" sz="24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</a:t>
            </a:r>
            <a:r>
              <a:rPr lang="en-US" sz="2400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:- </a:t>
            </a:r>
            <a:r>
              <a:rPr lang="en-US" dirty="0" smtClean="0">
                <a:solidFill>
                  <a:schemeClr val="accent6"/>
                </a:solidFill>
              </a:rPr>
              <a:t>27/12/2018</a:t>
            </a:r>
          </a:p>
          <a:p>
            <a:endParaRPr lang="en-US" dirty="0" smtClean="0"/>
          </a:p>
          <a:p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 before starting let’s  see what </a:t>
            </a:r>
            <a:r>
              <a:rPr lang="en-US" sz="2400" b="1" dirty="0" smtClean="0"/>
              <a:t>Phishing </a:t>
            </a:r>
            <a:r>
              <a:rPr 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is--</a:t>
            </a:r>
          </a:p>
          <a:p>
            <a:endParaRPr lang="en-U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 smtClean="0"/>
              <a:t>Phishing</a:t>
            </a:r>
            <a:r>
              <a:rPr lang="en-US" dirty="0" smtClean="0"/>
              <a:t> is the fraudulent attempt to obtain </a:t>
            </a:r>
            <a:r>
              <a:rPr lang="en-US" dirty="0" smtClean="0">
                <a:hlinkClick r:id="rId2" tooltip="Information sensitivity"/>
              </a:rPr>
              <a:t>sensitive information</a:t>
            </a:r>
            <a:r>
              <a:rPr lang="en-US" dirty="0" smtClean="0"/>
              <a:t> such as usernames, passwords and </a:t>
            </a:r>
            <a:r>
              <a:rPr lang="en-US" dirty="0" smtClean="0">
                <a:hlinkClick r:id="rId3" tooltip="Credit card"/>
              </a:rPr>
              <a:t>credit card</a:t>
            </a:r>
            <a:r>
              <a:rPr lang="en-US" dirty="0" smtClean="0"/>
              <a:t> details by disguising as a trustworthy entity in an </a:t>
            </a:r>
            <a:r>
              <a:rPr lang="en-US" dirty="0" smtClean="0">
                <a:hlinkClick r:id="rId4" tooltip="Electronic communication"/>
              </a:rPr>
              <a:t>electronic communication</a:t>
            </a:r>
            <a:r>
              <a:rPr lang="en-US" dirty="0" smtClean="0"/>
              <a:t>.</a:t>
            </a:r>
            <a:r>
              <a:rPr lang="en-US" baseline="30000" dirty="0"/>
              <a:t> </a:t>
            </a:r>
            <a:r>
              <a:rPr lang="en-US" dirty="0" smtClean="0"/>
              <a:t>Typically carried out by </a:t>
            </a:r>
            <a:r>
              <a:rPr lang="en-US" dirty="0" smtClean="0">
                <a:hlinkClick r:id="rId5" tooltip="Email spoofing"/>
              </a:rPr>
              <a:t>email spoofing</a:t>
            </a:r>
            <a:r>
              <a:rPr lang="en-US" dirty="0" smtClean="0"/>
              <a:t> or </a:t>
            </a:r>
            <a:r>
              <a:rPr lang="en-US" dirty="0" smtClean="0">
                <a:hlinkClick r:id="rId6" tooltip="Instant messaging"/>
              </a:rPr>
              <a:t>instant messaging</a:t>
            </a:r>
            <a:r>
              <a:rPr lang="en-US" dirty="0" smtClean="0"/>
              <a:t>, it often directs users to enter personal information at a fake website, the </a:t>
            </a:r>
            <a:r>
              <a:rPr lang="en-US" dirty="0" smtClean="0">
                <a:hlinkClick r:id="rId7" tooltip="Look and feel"/>
              </a:rPr>
              <a:t>look and feel</a:t>
            </a:r>
            <a:r>
              <a:rPr lang="en-US" dirty="0" smtClean="0"/>
              <a:t> of which are identical to the legitimate site.</a:t>
            </a:r>
            <a:r>
              <a:rPr lang="en-US" baseline="30000" dirty="0"/>
              <a:t> </a:t>
            </a:r>
            <a:r>
              <a:rPr lang="en-US" dirty="0" smtClean="0"/>
              <a:t>Phishing is an example of </a:t>
            </a:r>
            <a:r>
              <a:rPr lang="en-US" dirty="0" smtClean="0">
                <a:hlinkClick r:id="rId8" tooltip="Social engineering (computer security)"/>
              </a:rPr>
              <a:t>social engineering</a:t>
            </a:r>
            <a:r>
              <a:rPr lang="en-US" dirty="0" smtClean="0"/>
              <a:t> techniques being used to deceive users. Users are often lured by communications purporting to be from trusted parties such as </a:t>
            </a:r>
            <a:r>
              <a:rPr lang="en-US" dirty="0" smtClean="0">
                <a:hlinkClick r:id="rId9" tooltip="Social networking service"/>
              </a:rPr>
              <a:t>social web sites</a:t>
            </a:r>
            <a:r>
              <a:rPr lang="en-US" dirty="0" smtClean="0"/>
              <a:t>, </a:t>
            </a:r>
            <a:r>
              <a:rPr lang="en-US" dirty="0" smtClean="0">
                <a:hlinkClick r:id="rId10" tooltip="Online auction"/>
              </a:rPr>
              <a:t>auction sites</a:t>
            </a:r>
            <a:r>
              <a:rPr lang="en-US" dirty="0" smtClean="0"/>
              <a:t>, banks, </a:t>
            </a:r>
            <a:r>
              <a:rPr lang="en-US" dirty="0" smtClean="0">
                <a:hlinkClick r:id="rId11" tooltip="E-commerce payment system"/>
              </a:rPr>
              <a:t>online payment processors</a:t>
            </a:r>
            <a:r>
              <a:rPr lang="en-US" dirty="0" smtClean="0"/>
              <a:t> or IT administrators. </a:t>
            </a:r>
          </a:p>
        </p:txBody>
      </p:sp>
    </p:spTree>
    <p:extLst>
      <p:ext uri="{BB962C8B-B14F-4D97-AF65-F5344CB8AC3E}">
        <p14:creationId xmlns:p14="http://schemas.microsoft.com/office/powerpoint/2010/main" val="3669698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91" b="12081"/>
          <a:stretch/>
        </p:blipFill>
        <p:spPr>
          <a:xfrm>
            <a:off x="667512" y="402336"/>
            <a:ext cx="5934456" cy="58804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66845" y="599025"/>
            <a:ext cx="431914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Step 1: </a:t>
            </a:r>
          </a:p>
          <a:p>
            <a:pPr algn="ctr"/>
            <a:endParaRPr lang="en-US" sz="2400" b="1" dirty="0" smtClean="0">
              <a:solidFill>
                <a:srgbClr val="FF0000"/>
              </a:solidFill>
            </a:endParaRPr>
          </a:p>
          <a:p>
            <a:pPr algn="just"/>
            <a:r>
              <a:rPr lang="en-US" dirty="0" smtClean="0"/>
              <a:t>Open Linux Terminal and type SEToolkit to open Social Engineering Toolkit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232159" y="4611503"/>
            <a:ext cx="431914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Step 2: </a:t>
            </a:r>
          </a:p>
          <a:p>
            <a:pPr algn="ctr"/>
            <a:endParaRPr lang="en-US" sz="2400" b="1" dirty="0" smtClean="0">
              <a:solidFill>
                <a:srgbClr val="FF0000"/>
              </a:solidFill>
            </a:endParaRPr>
          </a:p>
          <a:p>
            <a:pPr algn="just"/>
            <a:r>
              <a:rPr lang="en-US" dirty="0" smtClean="0"/>
              <a:t>For Phishing we need to select – 1 </a:t>
            </a:r>
          </a:p>
          <a:p>
            <a:pPr algn="just"/>
            <a:r>
              <a:rPr lang="en-US" dirty="0" smtClean="0"/>
              <a:t>i.e. Social-Engineering Attacks.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38539" y="4867494"/>
            <a:ext cx="2827175" cy="11290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8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742"/>
          <a:stretch/>
        </p:blipFill>
        <p:spPr>
          <a:xfrm>
            <a:off x="662473" y="335901"/>
            <a:ext cx="5318450" cy="6073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889103" y="2242469"/>
            <a:ext cx="488613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Step 3: </a:t>
            </a:r>
          </a:p>
          <a:p>
            <a:pPr algn="ctr"/>
            <a:endParaRPr lang="en-US" sz="2400" b="1" dirty="0" smtClean="0">
              <a:solidFill>
                <a:srgbClr val="FF0000"/>
              </a:solidFill>
            </a:endParaRPr>
          </a:p>
          <a:p>
            <a:pPr algn="just"/>
            <a:r>
              <a:rPr lang="en-US" dirty="0" smtClean="0"/>
              <a:t>For phishing we need to select – 3</a:t>
            </a:r>
          </a:p>
          <a:p>
            <a:pPr algn="just"/>
            <a:r>
              <a:rPr lang="en-US" dirty="0" smtClean="0"/>
              <a:t>i.e. Credential Attack.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63894" y="5085184"/>
            <a:ext cx="2827175" cy="11290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070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5" r="49814" b="-1"/>
          <a:stretch/>
        </p:blipFill>
        <p:spPr>
          <a:xfrm>
            <a:off x="643811" y="326570"/>
            <a:ext cx="5385494" cy="604623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751943" y="2334025"/>
            <a:ext cx="488613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Step 4: </a:t>
            </a:r>
          </a:p>
          <a:p>
            <a:pPr algn="ctr"/>
            <a:endParaRPr lang="en-US" sz="2400" b="1" dirty="0" smtClean="0">
              <a:solidFill>
                <a:srgbClr val="FF0000"/>
              </a:solidFill>
            </a:endParaRPr>
          </a:p>
          <a:p>
            <a:pPr algn="ctr"/>
            <a:r>
              <a:rPr lang="en-US" dirty="0" smtClean="0"/>
              <a:t>Now select – 2</a:t>
            </a:r>
          </a:p>
          <a:p>
            <a:pPr algn="ctr"/>
            <a:r>
              <a:rPr lang="en-US" dirty="0" smtClean="0"/>
              <a:t>i.e. Site Cloner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09614" y="5559552"/>
            <a:ext cx="3010242" cy="6637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98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16903" y="212501"/>
            <a:ext cx="1065823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Step 5: </a:t>
            </a:r>
          </a:p>
          <a:p>
            <a:pPr algn="just"/>
            <a:r>
              <a:rPr lang="en-US" dirty="0" smtClean="0"/>
              <a:t>Now we need to provide our </a:t>
            </a:r>
            <a:r>
              <a:rPr lang="en-US" dirty="0" err="1" smtClean="0"/>
              <a:t>ip</a:t>
            </a:r>
            <a:r>
              <a:rPr lang="en-US" dirty="0" smtClean="0"/>
              <a:t> address.</a:t>
            </a:r>
          </a:p>
          <a:p>
            <a:pPr algn="just"/>
            <a:r>
              <a:rPr lang="en-US" dirty="0" smtClean="0"/>
              <a:t>After that now let’s clone a website. EG- </a:t>
            </a:r>
            <a:r>
              <a:rPr lang="en-US" dirty="0" smtClean="0">
                <a:hlinkClick r:id="rId2"/>
              </a:rPr>
              <a:t>https://facebook.com</a:t>
            </a:r>
            <a:r>
              <a:rPr lang="en-US" dirty="0" smtClean="0"/>
              <a:t>.</a:t>
            </a:r>
          </a:p>
          <a:p>
            <a:pPr algn="just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2" t="8081" r="182" b="-8081"/>
          <a:stretch/>
        </p:blipFill>
        <p:spPr>
          <a:xfrm>
            <a:off x="718738" y="1389888"/>
            <a:ext cx="10058400" cy="56578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7630" y="5697832"/>
            <a:ext cx="5268810" cy="7029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347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09"/>
          <a:stretch/>
        </p:blipFill>
        <p:spPr>
          <a:xfrm>
            <a:off x="877823" y="411480"/>
            <a:ext cx="5284663" cy="59344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815951" y="2397917"/>
            <a:ext cx="488613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Step 6: </a:t>
            </a:r>
          </a:p>
          <a:p>
            <a:pPr algn="ctr"/>
            <a:endParaRPr lang="en-US" sz="2400" b="1" dirty="0" smtClean="0">
              <a:solidFill>
                <a:srgbClr val="FF0000"/>
              </a:solidFill>
            </a:endParaRPr>
          </a:p>
          <a:p>
            <a:pPr algn="just"/>
            <a:r>
              <a:rPr lang="en-US" dirty="0" smtClean="0"/>
              <a:t>The website has been cloned to our </a:t>
            </a:r>
            <a:r>
              <a:rPr lang="en-US" dirty="0" err="1" smtClean="0"/>
              <a:t>ip</a:t>
            </a:r>
            <a:r>
              <a:rPr lang="en-US" dirty="0" smtClean="0"/>
              <a:t> address.</a:t>
            </a:r>
          </a:p>
          <a:p>
            <a:pPr algn="just"/>
            <a:r>
              <a:rPr lang="en-US" dirty="0" smtClean="0"/>
              <a:t>Now if we open our </a:t>
            </a:r>
            <a:r>
              <a:rPr lang="en-US" dirty="0" err="1" smtClean="0"/>
              <a:t>ip</a:t>
            </a:r>
            <a:r>
              <a:rPr lang="en-US" dirty="0" smtClean="0"/>
              <a:t> we would be rendered to the phishing page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7047" y="878944"/>
            <a:ext cx="2809074" cy="273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57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020"/>
          <a:stretch/>
        </p:blipFill>
        <p:spPr>
          <a:xfrm>
            <a:off x="735191" y="2401140"/>
            <a:ext cx="10058400" cy="395935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79743" y="358805"/>
            <a:ext cx="940550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Step </a:t>
            </a:r>
            <a:r>
              <a:rPr lang="en-US" sz="2400" b="1" dirty="0">
                <a:solidFill>
                  <a:srgbClr val="FF0000"/>
                </a:solidFill>
              </a:rPr>
              <a:t>7</a:t>
            </a:r>
            <a:r>
              <a:rPr lang="en-US" sz="2400" b="1" dirty="0" smtClean="0">
                <a:solidFill>
                  <a:srgbClr val="FF0000"/>
                </a:solidFill>
              </a:rPr>
              <a:t>:</a:t>
            </a:r>
          </a:p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 </a:t>
            </a:r>
          </a:p>
          <a:p>
            <a:pPr algn="just"/>
            <a:r>
              <a:rPr lang="en-US" dirty="0" smtClean="0"/>
              <a:t>Now, if we type any credential information in the link provided, the information would be visible to us.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2766" y="2277976"/>
            <a:ext cx="2827175" cy="11290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78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31</TotalTime>
  <Words>161</Words>
  <Application>Microsoft Office PowerPoint</Application>
  <PresentationFormat>Widescreen</PresentationFormat>
  <Paragraphs>35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Calisto MT</vt:lpstr>
      <vt:lpstr>Cambria Math</vt:lpstr>
      <vt:lpstr>Century Gothic</vt:lpstr>
      <vt:lpstr>Eras Demi ITC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Shashi Official</dc:creator>
  <cp:lastModifiedBy>Shashi Official</cp:lastModifiedBy>
  <cp:revision>11</cp:revision>
  <dcterms:created xsi:type="dcterms:W3CDTF">2018-12-26T13:28:53Z</dcterms:created>
  <dcterms:modified xsi:type="dcterms:W3CDTF">2018-12-30T11:15:53Z</dcterms:modified>
</cp:coreProperties>
</file>

<file path=docProps/thumbnail.jpeg>
</file>